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pos="4752" userDrawn="1">
          <p15:clr>
            <a:srgbClr val="A4A3A4"/>
          </p15:clr>
        </p15:guide>
        <p15:guide id="3" orient="horz" pos="619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2376" userDrawn="1">
          <p15:clr>
            <a:srgbClr val="A4A3A4"/>
          </p15:clr>
        </p15:guide>
        <p15:guide id="6" pos="2520" userDrawn="1">
          <p15:clr>
            <a:srgbClr val="A4A3A4"/>
          </p15:clr>
        </p15:guide>
        <p15:guide id="7" orient="horz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848"/>
    <a:srgbClr val="F9E0C7"/>
    <a:srgbClr val="6D2C90"/>
    <a:srgbClr val="E7EAED"/>
    <a:srgbClr val="5276BA"/>
    <a:srgbClr val="46C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55" autoAdjust="0"/>
    <p:restoredTop sz="96814" autoAdjust="0"/>
  </p:normalViewPr>
  <p:slideViewPr>
    <p:cSldViewPr snapToGrid="0">
      <p:cViewPr varScale="1">
        <p:scale>
          <a:sx n="83" d="100"/>
          <a:sy n="83" d="100"/>
        </p:scale>
        <p:origin x="2286" y="114"/>
      </p:cViewPr>
      <p:guideLst>
        <p:guide orient="horz" pos="144"/>
        <p:guide pos="4752"/>
        <p:guide orient="horz" pos="6192"/>
        <p:guide pos="144"/>
        <p:guide pos="2376"/>
        <p:guide pos="2520"/>
        <p:guide orient="horz" pos="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7D2-897A-4ACC-AA7A-53C7A34DC35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9B2-0FF0-47A9-BBAF-D145168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6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7D2-897A-4ACC-AA7A-53C7A34DC35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9B2-0FF0-47A9-BBAF-D145168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7D2-897A-4ACC-AA7A-53C7A34DC35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9B2-0FF0-47A9-BBAF-D145168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7D2-897A-4ACC-AA7A-53C7A34DC35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9B2-0FF0-47A9-BBAF-D145168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7D2-897A-4ACC-AA7A-53C7A34DC35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9B2-0FF0-47A9-BBAF-D145168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7D2-897A-4ACC-AA7A-53C7A34DC35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9B2-0FF0-47A9-BBAF-D145168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4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7D2-897A-4ACC-AA7A-53C7A34DC35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9B2-0FF0-47A9-BBAF-D145168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9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7D2-897A-4ACC-AA7A-53C7A34DC35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9B2-0FF0-47A9-BBAF-D145168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7D2-897A-4ACC-AA7A-53C7A34DC35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9B2-0FF0-47A9-BBAF-D145168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8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7D2-897A-4ACC-AA7A-53C7A34DC35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9B2-0FF0-47A9-BBAF-D145168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7D2-897A-4ACC-AA7A-53C7A34DC35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9B2-0FF0-47A9-BBAF-D145168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71E7D2-897A-4ACC-AA7A-53C7A34DC35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279B2-0FF0-47A9-BBAF-D145168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gif"/><Relationship Id="rId3" Type="http://schemas.openxmlformats.org/officeDocument/2006/relationships/image" Target="../media/image2.sv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jpg"/><Relationship Id="rId5" Type="http://schemas.microsoft.com/office/2007/relationships/hdphoto" Target="../media/hdphoto1.wdp"/><Relationship Id="rId10" Type="http://schemas.openxmlformats.org/officeDocument/2006/relationships/image" Target="../media/image17.jpg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5E9F98-44C0-9231-12B1-85741C06831F}"/>
              </a:ext>
            </a:extLst>
          </p:cNvPr>
          <p:cNvSpPr/>
          <p:nvPr/>
        </p:nvSpPr>
        <p:spPr>
          <a:xfrm>
            <a:off x="228600" y="228600"/>
            <a:ext cx="4587240" cy="454152"/>
          </a:xfrm>
          <a:prstGeom prst="rect">
            <a:avLst/>
          </a:prstGeom>
          <a:solidFill>
            <a:srgbClr val="EB9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8D33C14-801A-768F-CD81-3CB4A8F45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0184" y="215900"/>
            <a:ext cx="2343616" cy="75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C8B450-81AD-4770-80C6-24A30653DAE7}"/>
              </a:ext>
            </a:extLst>
          </p:cNvPr>
          <p:cNvSpPr txBox="1"/>
          <p:nvPr/>
        </p:nvSpPr>
        <p:spPr>
          <a:xfrm>
            <a:off x="344424" y="315606"/>
            <a:ext cx="439267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chemeClr val="bg1"/>
                </a:solidFill>
                <a:effectLst/>
                <a:latin typeface="Josefin Sans" pitchFamily="2" charset="0"/>
                <a:ea typeface="Open Sans" pitchFamily="2" charset="0"/>
                <a:cs typeface="Open Sans" pitchFamily="2" charset="0"/>
              </a:rPr>
              <a:t>EMBEDDED COMPUTERS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9304F-CFD1-8D02-D9DD-1CEB0B4446FF}"/>
              </a:ext>
            </a:extLst>
          </p:cNvPr>
          <p:cNvSpPr txBox="1"/>
          <p:nvPr/>
        </p:nvSpPr>
        <p:spPr>
          <a:xfrm>
            <a:off x="228600" y="1071960"/>
            <a:ext cx="365760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>
              <a:spcBef>
                <a:spcPts val="300"/>
              </a:spcBef>
            </a:pPr>
            <a:r>
              <a:rPr lang="en-US" sz="1000" b="1" i="0">
                <a:solidFill>
                  <a:srgbClr val="EB9848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Diamond Systems </a:t>
            </a:r>
            <a:r>
              <a:rPr lang="en-US" sz="1000" b="0" i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offers a range of single-board computers based on x86 technology designed specifically for the rigors of industrial and military applications. Our  SBCs offer numerous features and benefits for embedded applications:</a:t>
            </a:r>
            <a:endParaRPr lang="en-US" sz="1000" kern="10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EBACBE4-0DEA-8935-97CB-702DD5A40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180496"/>
              </p:ext>
            </p:extLst>
          </p:nvPr>
        </p:nvGraphicFramePr>
        <p:xfrm>
          <a:off x="228600" y="2830081"/>
          <a:ext cx="73152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760">
                  <a:extLst>
                    <a:ext uri="{9D8B030D-6E8A-4147-A177-3AD203B41FA5}">
                      <a16:colId xmlns:a16="http://schemas.microsoft.com/office/drawing/2014/main" val="12716482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6470258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8152288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02264845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60508902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214725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4455754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0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Product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1" kern="10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CPU / RAM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0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Display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1" kern="10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I/O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1" kern="10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DAQ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1" kern="10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Expansion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1" kern="10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Size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24502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i7-1185GRE 32GB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solidFill>
                            <a:srgbClr val="6D2C9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i7-1185G7E 64GB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I7-1365URE 64GB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solidFill>
                            <a:srgbClr val="6D2C9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Xeon 11865MRE 96GB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2 HDMI24-bit LVDS</a:t>
                      </a:r>
                      <a:endParaRPr lang="en-US" sz="1000" b="0" kern="10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marR="0" algn="ctr"/>
                      <a:endParaRPr lang="en-US" sz="1000" b="0" kern="10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 GbE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 USB 3.1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 USB 2.0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RS-232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/422/485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16 16-bit A/D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16-bit D/A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22 GPIO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PCIe/104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2x Minicard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3.775 x 3.75”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96 x 90mm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49809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i7-1185GRE 32GB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solidFill>
                            <a:srgbClr val="6D2C9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i7-1185G7E 64GB</a:t>
                      </a: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 </a:t>
                      </a:r>
                      <a:endParaRPr lang="en-US" sz="1000" b="0" kern="10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2 HDMI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24-bit LVDS</a:t>
                      </a:r>
                      <a:endParaRPr lang="en-US" sz="1000" b="0" kern="10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 GbE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 USB 3.0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USB 2.0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RS-232/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422/485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8 GPIO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PCI/104-Express (PCI + PCIe)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Minicard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4.0 x 4.0”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102 x 102mm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80831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x7-E3950 4GB</a:t>
                      </a:r>
                      <a:endParaRPr lang="en-US" sz="1000" b="0" kern="10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2 HDMI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24-bit LVDS</a:t>
                      </a:r>
                      <a:endParaRPr lang="en-US" sz="1000" b="0" kern="10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 GbE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 USB 3.0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 USB 2.0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 COM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16 16-bit A/D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16-bit D/A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22 GPIO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PCIe/104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Minicard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4.8 x 4.5”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122 x 114mm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40008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x7-E3950 4GB</a:t>
                      </a:r>
                    </a:p>
                    <a:p>
                      <a:pPr marL="0" marR="0" algn="ctr"/>
                      <a:r>
                        <a:rPr lang="en-US" sz="1000" kern="100">
                          <a:solidFill>
                            <a:srgbClr val="6D2C9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x7433RE 16GB</a:t>
                      </a:r>
                    </a:p>
                    <a:p>
                      <a:pPr marL="0" marR="0" algn="ctr"/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x7835RE 16GB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VGA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24-bit LVDS</a:t>
                      </a:r>
                      <a:endParaRPr lang="en-US" sz="1000" b="0" kern="10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2 GbE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 USB 3.0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USB 2.0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RS-232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/422/485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16 16-bit A/D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12-bit D/A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24 GPIO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PC/104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4.5 x 4.2”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114 x 106mm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38721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BT E3845 4GB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VGA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24-bit LVDS</a:t>
                      </a:r>
                      <a:endParaRPr lang="en-US" sz="1000" b="0" kern="10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2 GbE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 USB 3.0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 USB 2.0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RS-232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/422/485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16 16-bit A/D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16-bit D/A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22 GPIO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PC/104-</a:t>
                      </a:r>
                      <a:r>
                        <a:rPr lang="en-US" sz="1000" b="0" i="1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Plus</a:t>
                      </a: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(PCI + ISA)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Minicard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4.0 x 4.5”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102 x 114mm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83491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x7-E3950 4GB</a:t>
                      </a:r>
                    </a:p>
                    <a:p>
                      <a:pPr marL="0" marR="0" algn="ctr"/>
                      <a:r>
                        <a:rPr lang="en-US" sz="1000" kern="100">
                          <a:solidFill>
                            <a:srgbClr val="6D2C9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x7433RE 16GB</a:t>
                      </a:r>
                    </a:p>
                    <a:p>
                      <a:pPr marL="0" marR="0" algn="ctr"/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x7835RE 16GB</a:t>
                      </a:r>
                      <a:endParaRPr lang="en-US" sz="1000" kern="100">
                        <a:solidFill>
                          <a:srgbClr val="6D2C9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VGA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24-bit LVDS</a:t>
                      </a:r>
                      <a:endParaRPr lang="en-US" sz="1000" b="0" kern="10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0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Symbol" panose="05050102010706020507" pitchFamily="18" charset="2"/>
                        </a:rPr>
                        <a:t>2 GbE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 USB 3.0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USB 2.0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RS-232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/422/485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16 16-bit A/D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16-bit D/A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27 GPIO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Minicard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Daughterboard connector with PCIe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2.2 x 3.3”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55 x 84mm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3482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BT E3845 4GB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VGA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24-bit LVDS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2x GbE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1x USB 3.0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2x USB 2.0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4x COM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8 GPIO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PC/104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Minicard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3.775 x 3.55”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96 x 90mm</a:t>
                      </a:r>
                    </a:p>
                    <a:p>
                      <a:pPr marL="0" marR="0" algn="ctr"/>
                      <a:r>
                        <a:rPr lang="en-US" sz="1000" b="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PC/104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8503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D3672EE-C3BF-30F9-4E37-5058F6330454}"/>
              </a:ext>
            </a:extLst>
          </p:cNvPr>
          <p:cNvSpPr txBox="1"/>
          <p:nvPr/>
        </p:nvSpPr>
        <p:spPr>
          <a:xfrm>
            <a:off x="225405" y="9596673"/>
            <a:ext cx="17748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© 2025 Diamond Systems Corp.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7BA50-72AF-7894-6304-87001B6D7B4A}"/>
              </a:ext>
            </a:extLst>
          </p:cNvPr>
          <p:cNvSpPr txBox="1"/>
          <p:nvPr/>
        </p:nvSpPr>
        <p:spPr>
          <a:xfrm>
            <a:off x="5783376" y="9596673"/>
            <a:ext cx="1760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/>
              <a:t>www.diamondsystems.com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B4CB9F-CA33-E29E-E60A-727BC29B3732}"/>
              </a:ext>
            </a:extLst>
          </p:cNvPr>
          <p:cNvGrpSpPr/>
          <p:nvPr/>
        </p:nvGrpSpPr>
        <p:grpSpPr>
          <a:xfrm>
            <a:off x="2273300" y="9058289"/>
            <a:ext cx="914400" cy="914400"/>
            <a:chOff x="3429000" y="9058289"/>
            <a:chExt cx="914400" cy="9144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67BCEF-3E46-25EC-1E91-46C7983A87F0}"/>
                </a:ext>
              </a:extLst>
            </p:cNvPr>
            <p:cNvSpPr/>
            <p:nvPr/>
          </p:nvSpPr>
          <p:spPr>
            <a:xfrm>
              <a:off x="3429000" y="9058289"/>
              <a:ext cx="914400" cy="9144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 descr="A qr code on a white background&#10;&#10;AI-generated content may be incorrect.">
              <a:extLst>
                <a:ext uri="{FF2B5EF4-FFF2-40B4-BE49-F238E27FC236}">
                  <a16:creationId xmlns:a16="http://schemas.microsoft.com/office/drawing/2014/main" id="{09FB8248-FF64-0BE6-5DF8-C0164E396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6160" y="9195449"/>
              <a:ext cx="640080" cy="640080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7433FB1-0429-D97D-B7A5-0911FB7DEF9A}"/>
              </a:ext>
            </a:extLst>
          </p:cNvPr>
          <p:cNvSpPr txBox="1"/>
          <p:nvPr/>
        </p:nvSpPr>
        <p:spPr>
          <a:xfrm>
            <a:off x="233342" y="1774695"/>
            <a:ext cx="2263795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Rugged</a:t>
            </a:r>
            <a:r>
              <a:rPr lang="en-US" sz="1000" b="0" i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 - All boards -40 to +85ºC operation. Products feature thicker PCBs and latching I/O connectors. Many products are qualified to MIL-STD-202H shock &amp; vibration.</a:t>
            </a:r>
            <a:endParaRPr lang="en-US" sz="10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5" name="Picture 54" descr="A close-up of a purple circuit board&#10;&#10;AI-generated content may be incorrect.">
            <a:extLst>
              <a:ext uri="{FF2B5EF4-FFF2-40B4-BE49-F238E27FC236}">
                <a16:creationId xmlns:a16="http://schemas.microsoft.com/office/drawing/2014/main" id="{68FF426C-19AE-E5EC-D20F-A7051DA9DD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" b="5190"/>
          <a:stretch/>
        </p:blipFill>
        <p:spPr>
          <a:xfrm>
            <a:off x="611040" y="3075998"/>
            <a:ext cx="1338270" cy="96735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D744612-D03D-5E46-4DDF-5C5AFAA5035C}"/>
              </a:ext>
            </a:extLst>
          </p:cNvPr>
          <p:cNvSpPr txBox="1"/>
          <p:nvPr/>
        </p:nvSpPr>
        <p:spPr>
          <a:xfrm rot="16200000">
            <a:off x="-190967" y="3529459"/>
            <a:ext cx="1002506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EB984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Jasper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3FDA36-A99C-7588-9A0E-AF8B991F691B}"/>
              </a:ext>
            </a:extLst>
          </p:cNvPr>
          <p:cNvSpPr txBox="1"/>
          <p:nvPr/>
        </p:nvSpPr>
        <p:spPr>
          <a:xfrm rot="16200000">
            <a:off x="-144199" y="4489104"/>
            <a:ext cx="91201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EB984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Gemini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0EB893-53EE-1394-49D5-F5E32D0F131D}"/>
              </a:ext>
            </a:extLst>
          </p:cNvPr>
          <p:cNvSpPr txBox="1"/>
          <p:nvPr/>
        </p:nvSpPr>
        <p:spPr>
          <a:xfrm rot="16200000">
            <a:off x="-147772" y="5404694"/>
            <a:ext cx="919165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EB984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Saturn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32276E-E1BB-90B8-DA94-250EFA632B76}"/>
              </a:ext>
            </a:extLst>
          </p:cNvPr>
          <p:cNvSpPr txBox="1"/>
          <p:nvPr/>
        </p:nvSpPr>
        <p:spPr>
          <a:xfrm rot="16200000">
            <a:off x="-144198" y="6320285"/>
            <a:ext cx="9120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EB984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Athena IV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5FC721-C39D-144C-DAF6-E0DF731BBE56}"/>
              </a:ext>
            </a:extLst>
          </p:cNvPr>
          <p:cNvSpPr txBox="1"/>
          <p:nvPr/>
        </p:nvSpPr>
        <p:spPr>
          <a:xfrm rot="16200000">
            <a:off x="-148959" y="7237065"/>
            <a:ext cx="921543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EB984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Aries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0ED1502-30F7-C70A-FA41-7303684B1CDE}"/>
              </a:ext>
            </a:extLst>
          </p:cNvPr>
          <p:cNvSpPr txBox="1"/>
          <p:nvPr/>
        </p:nvSpPr>
        <p:spPr>
          <a:xfrm rot="16200000">
            <a:off x="-137846" y="8147497"/>
            <a:ext cx="899319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EB984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Zeta</a:t>
            </a:r>
          </a:p>
        </p:txBody>
      </p:sp>
      <p:pic>
        <p:nvPicPr>
          <p:cNvPr id="64" name="Picture 63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5D14B4D7-9EB5-ACA4-122F-D8ADF2991D5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4" y="3992799"/>
            <a:ext cx="1214514" cy="973130"/>
          </a:xfrm>
          <a:prstGeom prst="rect">
            <a:avLst/>
          </a:prstGeom>
        </p:spPr>
      </p:pic>
      <p:pic>
        <p:nvPicPr>
          <p:cNvPr id="77" name="Picture 76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A3B12F26-94F0-D1AD-CCFC-51A9F40386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9" y="4988526"/>
            <a:ext cx="858000" cy="808666"/>
          </a:xfrm>
          <a:prstGeom prst="rect">
            <a:avLst/>
          </a:prstGeom>
        </p:spPr>
      </p:pic>
      <p:pic>
        <p:nvPicPr>
          <p:cNvPr id="79" name="Picture 78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CA561358-4E88-3D4E-F41B-D8A6F90619A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7" y="5863057"/>
            <a:ext cx="914524" cy="873749"/>
          </a:xfrm>
          <a:prstGeom prst="rect">
            <a:avLst/>
          </a:prstGeom>
        </p:spPr>
      </p:pic>
      <p:pic>
        <p:nvPicPr>
          <p:cNvPr id="82" name="Picture 81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CBBE0FD4-7FC3-F7B7-2F17-E0E9FE86C15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6770773"/>
            <a:ext cx="977900" cy="882754"/>
          </a:xfrm>
          <a:prstGeom prst="rect">
            <a:avLst/>
          </a:prstGeom>
        </p:spPr>
      </p:pic>
      <p:pic>
        <p:nvPicPr>
          <p:cNvPr id="84" name="Picture 83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5F620421-EADC-B546-1312-601175E7DBD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6" y="7765148"/>
            <a:ext cx="997468" cy="687444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4748F1CE-2736-4211-3430-F7BF7EA9DF11}"/>
              </a:ext>
            </a:extLst>
          </p:cNvPr>
          <p:cNvSpPr txBox="1"/>
          <p:nvPr/>
        </p:nvSpPr>
        <p:spPr>
          <a:xfrm rot="16200000">
            <a:off x="-149457" y="9058426"/>
            <a:ext cx="922541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EB984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Samson</a:t>
            </a:r>
          </a:p>
        </p:txBody>
      </p:sp>
      <p:pic>
        <p:nvPicPr>
          <p:cNvPr id="87" name="Picture 86" descr="A close-up of a purple circuit board&#10;&#10;AI-generated content may be incorrect.">
            <a:extLst>
              <a:ext uri="{FF2B5EF4-FFF2-40B4-BE49-F238E27FC236}">
                <a16:creationId xmlns:a16="http://schemas.microsoft.com/office/drawing/2014/main" id="{48C3DF42-F4DE-7310-51EB-E5208A9F172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7" y="8631880"/>
            <a:ext cx="807006" cy="823476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AAF969D1-5931-E279-CA78-AB3429AAD1E0}"/>
              </a:ext>
            </a:extLst>
          </p:cNvPr>
          <p:cNvSpPr txBox="1"/>
          <p:nvPr/>
        </p:nvSpPr>
        <p:spPr>
          <a:xfrm rot="20492577">
            <a:off x="6794502" y="8156825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EB984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Tiny!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CD759ED6-0967-B8B4-F81E-22D23BDF93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43" y="3292204"/>
            <a:ext cx="804157" cy="14922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0D97119-54CB-00D4-3CA0-6855BB4DDE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43" y="4214661"/>
            <a:ext cx="804157" cy="14922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EAE7AF6-1E43-6F00-AA48-996634D631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43" y="6063273"/>
            <a:ext cx="804157" cy="14922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C12E66F-9930-DB83-3158-7FF89CED4E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43" y="8403379"/>
            <a:ext cx="804157" cy="149225"/>
          </a:xfrm>
          <a:prstGeom prst="rect">
            <a:avLst/>
          </a:prstGeom>
        </p:spPr>
      </p:pic>
      <p:pic>
        <p:nvPicPr>
          <p:cNvPr id="97" name="Picture 96" descr="A close-up of a computer component&#10;&#10;AI-generated content may be incorrect.">
            <a:extLst>
              <a:ext uri="{FF2B5EF4-FFF2-40B4-BE49-F238E27FC236}">
                <a16:creationId xmlns:a16="http://schemas.microsoft.com/office/drawing/2014/main" id="{816774EF-48B0-FCE8-DAE9-3B4C138927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83" y="1773295"/>
            <a:ext cx="2343617" cy="945854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7DDF580F-2F0A-F826-28FC-DE762BBE848D}"/>
              </a:ext>
            </a:extLst>
          </p:cNvPr>
          <p:cNvSpPr txBox="1"/>
          <p:nvPr/>
        </p:nvSpPr>
        <p:spPr>
          <a:xfrm>
            <a:off x="4000500" y="1071906"/>
            <a:ext cx="354330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COM-based design</a:t>
            </a:r>
            <a:r>
              <a:rPr lang="en-US" sz="1000" b="0" i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 - our COM-based SBCs feature performance scalability and extendd lifecycle by enabling quick changeover to a new COM if the processor reaches end of life.</a:t>
            </a:r>
            <a:endParaRPr lang="en-US" sz="10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0" name="Picture 99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C3D2FF17-F451-0875-3F8F-19B83D7A22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08" y="1631084"/>
            <a:ext cx="2470150" cy="868669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528A922F-6EDC-BD7F-406F-1E3A001154D5}"/>
              </a:ext>
            </a:extLst>
          </p:cNvPr>
          <p:cNvSpPr txBox="1"/>
          <p:nvPr/>
        </p:nvSpPr>
        <p:spPr>
          <a:xfrm>
            <a:off x="2201337" y="6324219"/>
            <a:ext cx="10967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rgbClr val="EB984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Performance</a:t>
            </a:r>
          </a:p>
          <a:p>
            <a:r>
              <a:rPr lang="en-US" sz="1100" b="1">
                <a:solidFill>
                  <a:srgbClr val="EB984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Upgrade!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5C0D1-7759-C30C-11A4-461F6F390A45}"/>
              </a:ext>
            </a:extLst>
          </p:cNvPr>
          <p:cNvSpPr txBox="1"/>
          <p:nvPr/>
        </p:nvSpPr>
        <p:spPr>
          <a:xfrm>
            <a:off x="2201337" y="8159914"/>
            <a:ext cx="10967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rgbClr val="EB984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Performance</a:t>
            </a:r>
          </a:p>
          <a:p>
            <a:r>
              <a:rPr lang="en-US" sz="1100" b="1">
                <a:solidFill>
                  <a:srgbClr val="EB984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Upgrade!</a:t>
            </a:r>
          </a:p>
        </p:txBody>
      </p:sp>
    </p:spTree>
    <p:extLst>
      <p:ext uri="{BB962C8B-B14F-4D97-AF65-F5344CB8AC3E}">
        <p14:creationId xmlns:p14="http://schemas.microsoft.com/office/powerpoint/2010/main" val="141998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6037A-0A54-0094-E691-D65524F4B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F0729228-E2AC-C40C-A83D-5630CBD83DB7}"/>
              </a:ext>
            </a:extLst>
          </p:cNvPr>
          <p:cNvSpPr/>
          <p:nvPr/>
        </p:nvSpPr>
        <p:spPr>
          <a:xfrm>
            <a:off x="228600" y="1078201"/>
            <a:ext cx="3543300" cy="941099"/>
          </a:xfrm>
          <a:prstGeom prst="rect">
            <a:avLst/>
          </a:prstGeom>
          <a:solidFill>
            <a:srgbClr val="F9E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36576" rIns="36576" bIns="36576"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6C7EBC3-E3EC-A072-F29C-D9CA7E65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1254" y="215901"/>
            <a:ext cx="1762545" cy="565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62BF49-5C5B-6D45-D7CC-9C5C029C9714}"/>
              </a:ext>
            </a:extLst>
          </p:cNvPr>
          <p:cNvSpPr txBox="1"/>
          <p:nvPr/>
        </p:nvSpPr>
        <p:spPr>
          <a:xfrm>
            <a:off x="228600" y="1078201"/>
            <a:ext cx="3543300" cy="943335"/>
          </a:xfrm>
          <a:prstGeom prst="rect">
            <a:avLst/>
          </a:prstGeom>
          <a:noFill/>
        </p:spPr>
        <p:txBody>
          <a:bodyPr wrap="square" lIns="36576" tIns="36576" rIns="36576" bIns="36576">
            <a:spAutoFit/>
          </a:bodyPr>
          <a:lstStyle/>
          <a:p>
            <a:pPr marL="0" marR="0">
              <a:spcBef>
                <a:spcPts val="300"/>
              </a:spcBef>
            </a:pPr>
            <a:r>
              <a:rPr lang="en-US" sz="1400" b="1" kern="10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Custom Solutions</a:t>
            </a:r>
            <a:endParaRPr lang="en-US" sz="1400" kern="10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>
              <a:spcBef>
                <a:spcPts val="300"/>
              </a:spcBef>
            </a:pPr>
            <a:r>
              <a:rPr lang="en-US" sz="1000" kern="10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Custom Ethernet switch design and manufacturing services are available. Our switch modules speed up the design and delivery of custom switch solutions by significantly reducing the development effort and risk.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DDD055A-120A-53C4-6819-C3E61D5C3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61124"/>
              </p:ext>
            </p:extLst>
          </p:nvPr>
        </p:nvGraphicFramePr>
        <p:xfrm>
          <a:off x="228600" y="3624878"/>
          <a:ext cx="7315200" cy="146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380">
                  <a:extLst>
                    <a:ext uri="{9D8B030D-6E8A-4147-A177-3AD203B41FA5}">
                      <a16:colId xmlns:a16="http://schemas.microsoft.com/office/drawing/2014/main" val="127164826"/>
                    </a:ext>
                  </a:extLst>
                </a:gridCol>
                <a:gridCol w="4655820">
                  <a:extLst>
                    <a:ext uri="{9D8B030D-6E8A-4147-A177-3AD203B41FA5}">
                      <a16:colId xmlns:a16="http://schemas.microsoft.com/office/drawing/2014/main" val="3664702585"/>
                    </a:ext>
                  </a:extLst>
                </a:gridCol>
              </a:tblGrid>
              <a:tr h="279586">
                <a:tc gridSpan="2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Embedded Computer Boards</a:t>
                      </a:r>
                      <a:endParaRPr lang="en-US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EB9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9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9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9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C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24502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endParaRPr lang="en-US" sz="900" b="1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EB9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9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9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9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00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SBCs range from low-end 486 processors up to Core i7 and Xeon. All products are rated -40 to 85</a:t>
                      </a:r>
                      <a:r>
                        <a:rPr lang="en-US" sz="1000" kern="100" baseline="300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</a:t>
                      </a:r>
                      <a:r>
                        <a:rPr lang="en-US" sz="100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C. </a:t>
                      </a:r>
                    </a:p>
                    <a:p>
                      <a:pPr marL="174625" marR="0" lvl="0" indent="-174625">
                        <a:spcBef>
                          <a:spcPts val="30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COM-based designs provide performance scalability and extended lifetime. </a:t>
                      </a:r>
                    </a:p>
                    <a:p>
                      <a:pPr marL="174625" marR="0" lvl="0" indent="-174625">
                        <a:spcBef>
                          <a:spcPts val="30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Many SBCs include an on-board professional quality data acquisition system.</a:t>
                      </a:r>
                    </a:p>
                  </a:txBody>
                  <a:tcPr marL="68580" marR="68580" marT="27432" marB="0">
                    <a:lnL w="12700" cap="flat" cmpd="sng" algn="ctr">
                      <a:solidFill>
                        <a:srgbClr val="EB9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9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9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9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49809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4ADD7F5-06E6-AA28-D94D-50B87E0CA5DE}"/>
              </a:ext>
            </a:extLst>
          </p:cNvPr>
          <p:cNvSpPr txBox="1"/>
          <p:nvPr/>
        </p:nvSpPr>
        <p:spPr>
          <a:xfrm>
            <a:off x="225405" y="9596673"/>
            <a:ext cx="17748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© 2025 Diamond Systems Corp.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0434EB-3A6A-3D96-E752-96A49C6F1787}"/>
              </a:ext>
            </a:extLst>
          </p:cNvPr>
          <p:cNvSpPr txBox="1"/>
          <p:nvPr/>
        </p:nvSpPr>
        <p:spPr>
          <a:xfrm>
            <a:off x="5783376" y="9596673"/>
            <a:ext cx="1760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/>
              <a:t>www.diamondsystems.com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B6289-DBB0-7BBD-4FAE-17478496CDD5}"/>
              </a:ext>
            </a:extLst>
          </p:cNvPr>
          <p:cNvSpPr txBox="1"/>
          <p:nvPr/>
        </p:nvSpPr>
        <p:spPr>
          <a:xfrm>
            <a:off x="4000500" y="1109519"/>
            <a:ext cx="3543300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/>
            <a:r>
              <a:rPr lang="en-US" sz="1000" b="1" kern="10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Custom Rugged VME SBC</a:t>
            </a:r>
          </a:p>
          <a:p>
            <a:pPr marL="0" marR="0"/>
            <a:r>
              <a:rPr lang="en-US" sz="1000" kern="10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Diamond designed this VME form factor SBC with CAN and MIL-STD-1553 for a military ground vehicle monitoring system to replace another vendor’s product that had become obsolete.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09F6F7F-AC6C-35D4-E97C-FC83CACE9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47973"/>
              </p:ext>
            </p:extLst>
          </p:nvPr>
        </p:nvGraphicFramePr>
        <p:xfrm>
          <a:off x="228600" y="5110501"/>
          <a:ext cx="7315200" cy="146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380">
                  <a:extLst>
                    <a:ext uri="{9D8B030D-6E8A-4147-A177-3AD203B41FA5}">
                      <a16:colId xmlns:a16="http://schemas.microsoft.com/office/drawing/2014/main" val="127164826"/>
                    </a:ext>
                  </a:extLst>
                </a:gridCol>
                <a:gridCol w="4655820">
                  <a:extLst>
                    <a:ext uri="{9D8B030D-6E8A-4147-A177-3AD203B41FA5}">
                      <a16:colId xmlns:a16="http://schemas.microsoft.com/office/drawing/2014/main" val="3664702585"/>
                    </a:ext>
                  </a:extLst>
                </a:gridCol>
              </a:tblGrid>
              <a:tr h="279586">
                <a:tc gridSpan="2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Ethernet Switches</a:t>
                      </a:r>
                      <a:endParaRPr lang="en-US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52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76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C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24502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endParaRPr lang="en-US" sz="900" b="1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52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Ethernet switches range from 8 to 28 ports with a combination of 1G copper and 10G SFP+ sockets. Embedded management software with web and serial command interfaces is included on all products.</a:t>
                      </a:r>
                    </a:p>
                    <a:p>
                      <a:pPr marL="174625" marR="0" lvl="0" indent="-174625">
                        <a:spcBef>
                          <a:spcPts val="30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Boards provide a complete solution on a single board.</a:t>
                      </a:r>
                    </a:p>
                    <a:p>
                      <a:pPr marL="174625" marR="0" lvl="0" indent="-174625">
                        <a:spcBef>
                          <a:spcPts val="30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Modules provide the core technology and embedded software to take the risk and complexity out of designing a custom Ethernet switch solution.</a:t>
                      </a:r>
                      <a:endParaRPr lang="en-US" sz="1000" kern="10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27432" marB="0">
                    <a:lnL w="12700" cap="flat" cmpd="sng" algn="ctr">
                      <a:solidFill>
                        <a:srgbClr val="52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49809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50ADA76-1611-6E25-61CC-D2FB5E7B7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111543"/>
              </p:ext>
            </p:extLst>
          </p:nvPr>
        </p:nvGraphicFramePr>
        <p:xfrm>
          <a:off x="228600" y="6596124"/>
          <a:ext cx="7315200" cy="1488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380">
                  <a:extLst>
                    <a:ext uri="{9D8B030D-6E8A-4147-A177-3AD203B41FA5}">
                      <a16:colId xmlns:a16="http://schemas.microsoft.com/office/drawing/2014/main" val="127164826"/>
                    </a:ext>
                  </a:extLst>
                </a:gridCol>
                <a:gridCol w="4655820">
                  <a:extLst>
                    <a:ext uri="{9D8B030D-6E8A-4147-A177-3AD203B41FA5}">
                      <a16:colId xmlns:a16="http://schemas.microsoft.com/office/drawing/2014/main" val="3664702585"/>
                    </a:ext>
                  </a:extLst>
                </a:gridCol>
              </a:tblGrid>
              <a:tr h="279586">
                <a:tc gridSpan="2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NVIDIA</a:t>
                      </a:r>
                      <a:r>
                        <a:rPr lang="en-US" sz="1200" b="1" kern="100" baseline="3000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®</a:t>
                      </a: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Jetson</a:t>
                      </a:r>
                      <a:endParaRPr lang="en-US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46C2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2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2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C2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C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24502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endParaRPr lang="en-US" sz="900" b="1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46C2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2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2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00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NVIDIA® Jetson solutions support the latest generation of Jetson modules and related technologies. </a:t>
                      </a:r>
                    </a:p>
                    <a:p>
                      <a:pPr marL="171450" marR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Carrier boards feature built-in I/O and expansion sockets</a:t>
                      </a:r>
                    </a:p>
                    <a:p>
                      <a:pPr marL="171450" marR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Integrated assemblies contain the Jetson module installed and programmed along with a thermal solution</a:t>
                      </a:r>
                    </a:p>
                    <a:p>
                      <a:pPr marL="171450" marR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Commercial- and military-grade systems are ready-to-deploy complete solutions</a:t>
                      </a:r>
                    </a:p>
                  </a:txBody>
                  <a:tcPr marL="68580" marR="68580" marT="27432" marB="0">
                    <a:lnL w="12700" cap="flat" cmpd="sng" algn="ctr">
                      <a:solidFill>
                        <a:srgbClr val="46C2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2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2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49809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C60F5DF-E232-4C2D-C3B8-7F8CF9A39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0667"/>
              </p:ext>
            </p:extLst>
          </p:nvPr>
        </p:nvGraphicFramePr>
        <p:xfrm>
          <a:off x="228600" y="8100817"/>
          <a:ext cx="7315200" cy="146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380">
                  <a:extLst>
                    <a:ext uri="{9D8B030D-6E8A-4147-A177-3AD203B41FA5}">
                      <a16:colId xmlns:a16="http://schemas.microsoft.com/office/drawing/2014/main" val="127164826"/>
                    </a:ext>
                  </a:extLst>
                </a:gridCol>
                <a:gridCol w="4655820">
                  <a:extLst>
                    <a:ext uri="{9D8B030D-6E8A-4147-A177-3AD203B41FA5}">
                      <a16:colId xmlns:a16="http://schemas.microsoft.com/office/drawing/2014/main" val="3664702585"/>
                    </a:ext>
                  </a:extLst>
                </a:gridCol>
              </a:tblGrid>
              <a:tr h="279586">
                <a:tc gridSpan="2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Rugged Systems</a:t>
                      </a:r>
                      <a:endParaRPr lang="en-US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C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24502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endParaRPr lang="en-US" sz="900" b="1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Rugged computers and Ethernet switches provide the ultimate in ruggedness for harsh environment applications. SBCs feature extreme configuration flexibility with COM-based design for performance scalability and extended lifetime plus a multitude of sockets and built-in connectors for easy I/O expansion.</a:t>
                      </a:r>
                      <a:endParaRPr lang="en-US" sz="1000" kern="10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274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498093"/>
                  </a:ext>
                </a:extLst>
              </a:tr>
            </a:tbl>
          </a:graphicData>
        </a:graphic>
      </p:graphicFrame>
      <p:pic>
        <p:nvPicPr>
          <p:cNvPr id="26" name="Picture 25" descr="A close-up of a purple circuit board&#10;&#10;AI-generated content may be incorrect.">
            <a:extLst>
              <a:ext uri="{FF2B5EF4-FFF2-40B4-BE49-F238E27FC236}">
                <a16:creationId xmlns:a16="http://schemas.microsoft.com/office/drawing/2014/main" id="{CDEE9084-33FF-D493-51AB-E0177ECC4F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" b="5190"/>
          <a:stretch/>
        </p:blipFill>
        <p:spPr>
          <a:xfrm>
            <a:off x="763439" y="3896394"/>
            <a:ext cx="1621621" cy="1172177"/>
          </a:xfrm>
          <a:prstGeom prst="rect">
            <a:avLst/>
          </a:prstGeom>
        </p:spPr>
      </p:pic>
      <p:pic>
        <p:nvPicPr>
          <p:cNvPr id="31" name="Picture 30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AD8EE081-72C8-1407-1F6B-CD460112FC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42"/>
          <a:stretch/>
        </p:blipFill>
        <p:spPr>
          <a:xfrm>
            <a:off x="574474" y="5138273"/>
            <a:ext cx="1978226" cy="1429324"/>
          </a:xfrm>
          <a:prstGeom prst="rect">
            <a:avLst/>
          </a:prstGeom>
        </p:spPr>
      </p:pic>
      <p:pic>
        <p:nvPicPr>
          <p:cNvPr id="33" name="Picture 32" descr="A black electronic device with many round connectors&#10;&#10;AI-generated content may be incorrect.">
            <a:extLst>
              <a:ext uri="{FF2B5EF4-FFF2-40B4-BE49-F238E27FC236}">
                <a16:creationId xmlns:a16="http://schemas.microsoft.com/office/drawing/2014/main" id="{024D914A-C8A8-8C1E-2C66-3C0D37E3B0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 b="6387"/>
          <a:stretch/>
        </p:blipFill>
        <p:spPr>
          <a:xfrm>
            <a:off x="449906" y="8505573"/>
            <a:ext cx="2227362" cy="958467"/>
          </a:xfrm>
          <a:prstGeom prst="rect">
            <a:avLst/>
          </a:prstGeom>
        </p:spPr>
      </p:pic>
      <p:pic>
        <p:nvPicPr>
          <p:cNvPr id="34" name="Picture 33" descr="A close-up of a computer motherboard&#10;&#10;AI-generated content may be incorrect.">
            <a:extLst>
              <a:ext uri="{FF2B5EF4-FFF2-40B4-BE49-F238E27FC236}">
                <a16:creationId xmlns:a16="http://schemas.microsoft.com/office/drawing/2014/main" id="{BC7BCF17-64E2-F931-E86F-6F35AE8E7F0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2" y="6972353"/>
            <a:ext cx="1387658" cy="102011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C9D8A44-8ED4-3C1C-B202-15139B8DA9FF}"/>
              </a:ext>
            </a:extLst>
          </p:cNvPr>
          <p:cNvSpPr txBox="1"/>
          <p:nvPr/>
        </p:nvSpPr>
        <p:spPr>
          <a:xfrm>
            <a:off x="225404" y="3345653"/>
            <a:ext cx="7318396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algn="ctr"/>
            <a:r>
              <a:rPr lang="en-US" sz="1100" b="1" i="1" kern="10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Discover the full breadth of Diamond’s rugged and I/O-rich embedded computing product line!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474D728-1490-EFD1-1D62-9424915D45DE}"/>
              </a:ext>
            </a:extLst>
          </p:cNvPr>
          <p:cNvSpPr/>
          <p:nvPr/>
        </p:nvSpPr>
        <p:spPr>
          <a:xfrm>
            <a:off x="228600" y="228600"/>
            <a:ext cx="3543300" cy="333227"/>
          </a:xfrm>
          <a:prstGeom prst="rect">
            <a:avLst/>
          </a:prstGeom>
          <a:solidFill>
            <a:srgbClr val="EB9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DE167E-3188-12F4-4373-1BD8A53F785D}"/>
              </a:ext>
            </a:extLst>
          </p:cNvPr>
          <p:cNvSpPr txBox="1"/>
          <p:nvPr/>
        </p:nvSpPr>
        <p:spPr>
          <a:xfrm>
            <a:off x="344424" y="315606"/>
            <a:ext cx="4392676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chemeClr val="bg1"/>
                </a:solidFill>
                <a:effectLst/>
                <a:latin typeface="Josefin Sans" pitchFamily="2" charset="0"/>
                <a:ea typeface="Open Sans" pitchFamily="2" charset="0"/>
                <a:cs typeface="Open Sans" pitchFamily="2" charset="0"/>
              </a:rPr>
              <a:t>EMBEDDED COMPUTERS</a:t>
            </a:r>
          </a:p>
        </p:txBody>
      </p:sp>
      <p:pic>
        <p:nvPicPr>
          <p:cNvPr id="55" name="Picture 54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961D412E-457E-C644-6AEF-F7CD280D158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78" y="1839046"/>
            <a:ext cx="1858010" cy="1419519"/>
          </a:xfrm>
          <a:prstGeom prst="rect">
            <a:avLst/>
          </a:prstGeom>
        </p:spPr>
      </p:pic>
      <p:pic>
        <p:nvPicPr>
          <p:cNvPr id="57" name="Picture 56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CD296E32-7C8B-AD8C-9309-1229E35ACB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35" y="2105470"/>
            <a:ext cx="1130408" cy="113500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31E544A-A5A7-06A5-D753-637F3FB80A65}"/>
              </a:ext>
            </a:extLst>
          </p:cNvPr>
          <p:cNvSpPr txBox="1"/>
          <p:nvPr/>
        </p:nvSpPr>
        <p:spPr>
          <a:xfrm>
            <a:off x="242877" y="2246899"/>
            <a:ext cx="2142183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/>
            <a:r>
              <a:rPr lang="en-US" sz="1000" b="1" kern="10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Custom PC/104 SBC</a:t>
            </a:r>
          </a:p>
          <a:p>
            <a:pPr marL="0" marR="0"/>
            <a:r>
              <a:rPr lang="en-US" sz="1000" kern="10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Diamond designed this PC/104 low-power SBC with an integrated Ethernet switch to control lighting in smart buildings.</a:t>
            </a:r>
          </a:p>
        </p:txBody>
      </p:sp>
    </p:spTree>
    <p:extLst>
      <p:ext uri="{BB962C8B-B14F-4D97-AF65-F5344CB8AC3E}">
        <p14:creationId xmlns:p14="http://schemas.microsoft.com/office/powerpoint/2010/main" val="140137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756</Words>
  <Application>Microsoft Office PowerPoint</Application>
  <PresentationFormat>Custom</PresentationFormat>
  <Paragraphs>157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Josefin Sans</vt:lpstr>
      <vt:lpstr>Open Sans</vt:lpstr>
      <vt:lpstr>Symbol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Miller</dc:creator>
  <cp:lastModifiedBy>Jonathan Miller</cp:lastModifiedBy>
  <cp:revision>17</cp:revision>
  <dcterms:created xsi:type="dcterms:W3CDTF">2025-03-10T11:09:21Z</dcterms:created>
  <dcterms:modified xsi:type="dcterms:W3CDTF">2025-07-10T09:35:38Z</dcterms:modified>
</cp:coreProperties>
</file>